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EAF2D12-7DDB-48D7-9A74-8414E30CB2CA}">
  <a:tblStyle styleId="{2EAF2D12-7DDB-48D7-9A74-8414E30CB2C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dfb8db1c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dfb8db1c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03114775ca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03114775ca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03114775ca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03114775ca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03114775ca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03114775ca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03114775ca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03114775ca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03114775ca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03114775ca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03114775ca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03114775ca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03114775ca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103114775ca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241d3c22d2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241d3c22d2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245ba3e0db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245ba3e0db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103114775c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103114775c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8b75e675c5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8b75e675c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103114775ca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103114775ca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103114775ca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103114775ca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103114775ca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103114775ca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24f8362c48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24f8362c48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24f8362c48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24f8362c48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103114775ca_0_2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103114775ca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1eb57a98d0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1eb57a98d0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8b75e675c5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8b75e675c5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8b75e675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8b75e675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03114775ca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03114775ca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03114775ca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03114775ca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051a4915ec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051a4915ec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03114775c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03114775c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6.jpg"/><Relationship Id="rId10" Type="http://schemas.openxmlformats.org/officeDocument/2006/relationships/image" Target="../media/image7.jpg"/><Relationship Id="rId9" Type="http://schemas.openxmlformats.org/officeDocument/2006/relationships/image" Target="../media/image1.jpg"/><Relationship Id="rId5" Type="http://schemas.openxmlformats.org/officeDocument/2006/relationships/image" Target="../media/image2.jpg"/><Relationship Id="rId6" Type="http://schemas.openxmlformats.org/officeDocument/2006/relationships/image" Target="../media/image5.jpg"/><Relationship Id="rId7" Type="http://schemas.openxmlformats.org/officeDocument/2006/relationships/image" Target="../media/image4.jpg"/><Relationship Id="rId8" Type="http://schemas.openxmlformats.org/officeDocument/2006/relationships/image" Target="../media/image8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Relationship Id="rId4" Type="http://schemas.openxmlformats.org/officeDocument/2006/relationships/image" Target="../media/image2.jpg"/><Relationship Id="rId5" Type="http://schemas.openxmlformats.org/officeDocument/2006/relationships/image" Target="../media/image5.jpg"/><Relationship Id="rId6" Type="http://schemas.openxmlformats.org/officeDocument/2006/relationships/image" Target="../media/image4.jpg"/><Relationship Id="rId7" Type="http://schemas.openxmlformats.org/officeDocument/2006/relationships/image" Target="../media/image3.jpg"/><Relationship Id="rId8" Type="http://schemas.openxmlformats.org/officeDocument/2006/relationships/image" Target="../media/image6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jpg"/><Relationship Id="rId4" Type="http://schemas.openxmlformats.org/officeDocument/2006/relationships/image" Target="../media/image5.jpg"/><Relationship Id="rId5" Type="http://schemas.openxmlformats.org/officeDocument/2006/relationships/image" Target="../media/image2.jpg"/><Relationship Id="rId6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jpg"/><Relationship Id="rId4" Type="http://schemas.openxmlformats.org/officeDocument/2006/relationships/image" Target="../media/image2.jpg"/><Relationship Id="rId5" Type="http://schemas.openxmlformats.org/officeDocument/2006/relationships/image" Target="../media/image4.jpg"/><Relationship Id="rId6" Type="http://schemas.openxmlformats.org/officeDocument/2006/relationships/image" Target="../media/image6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jpg"/><Relationship Id="rId4" Type="http://schemas.openxmlformats.org/officeDocument/2006/relationships/image" Target="../media/image6.jpg"/><Relationship Id="rId5" Type="http://schemas.openxmlformats.org/officeDocument/2006/relationships/image" Target="../media/image5.jpg"/><Relationship Id="rId6" Type="http://schemas.openxmlformats.org/officeDocument/2006/relationships/image" Target="../media/image3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jpg"/><Relationship Id="rId4" Type="http://schemas.openxmlformats.org/officeDocument/2006/relationships/image" Target="../media/image2.jpg"/><Relationship Id="rId5" Type="http://schemas.openxmlformats.org/officeDocument/2006/relationships/image" Target="../media/image4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jpg"/><Relationship Id="rId4" Type="http://schemas.openxmlformats.org/officeDocument/2006/relationships/image" Target="../media/image2.jpg"/><Relationship Id="rId5" Type="http://schemas.openxmlformats.org/officeDocument/2006/relationships/image" Target="../media/image5.jpg"/><Relationship Id="rId6" Type="http://schemas.openxmlformats.org/officeDocument/2006/relationships/image" Target="../media/image3.jpg"/><Relationship Id="rId7" Type="http://schemas.openxmlformats.org/officeDocument/2006/relationships/image" Target="../media/image4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jpg"/><Relationship Id="rId4" Type="http://schemas.openxmlformats.org/officeDocument/2006/relationships/image" Target="../media/image2.jpg"/><Relationship Id="rId5" Type="http://schemas.openxmlformats.org/officeDocument/2006/relationships/image" Target="../media/image5.jpg"/><Relationship Id="rId6" Type="http://schemas.openxmlformats.org/officeDocument/2006/relationships/image" Target="../media/image3.jpg"/><Relationship Id="rId7" Type="http://schemas.openxmlformats.org/officeDocument/2006/relationships/image" Target="../media/image4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7.jpg"/><Relationship Id="rId4" Type="http://schemas.openxmlformats.org/officeDocument/2006/relationships/image" Target="../media/image2.jpg"/><Relationship Id="rId5" Type="http://schemas.openxmlformats.org/officeDocument/2006/relationships/image" Target="../media/image5.jpg"/><Relationship Id="rId6" Type="http://schemas.openxmlformats.org/officeDocument/2006/relationships/image" Target="../media/image3.jpg"/><Relationship Id="rId7" Type="http://schemas.openxmlformats.org/officeDocument/2006/relationships/image" Target="../media/image4.jpg"/><Relationship Id="rId8" Type="http://schemas.openxmlformats.org/officeDocument/2006/relationships/image" Target="../media/image6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.jpg"/><Relationship Id="rId4" Type="http://schemas.openxmlformats.org/officeDocument/2006/relationships/image" Target="../media/image2.jpg"/><Relationship Id="rId5" Type="http://schemas.openxmlformats.org/officeDocument/2006/relationships/image" Target="../media/image4.jpg"/><Relationship Id="rId6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2.jpg"/><Relationship Id="rId6" Type="http://schemas.openxmlformats.org/officeDocument/2006/relationships/image" Target="../media/image8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jp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7.jpg"/><Relationship Id="rId4" Type="http://schemas.openxmlformats.org/officeDocument/2006/relationships/image" Target="../media/image2.jpg"/><Relationship Id="rId5" Type="http://schemas.openxmlformats.org/officeDocument/2006/relationships/image" Target="../media/image5.jpg"/><Relationship Id="rId6" Type="http://schemas.openxmlformats.org/officeDocument/2006/relationships/image" Target="../media/image3.jpg"/><Relationship Id="rId7" Type="http://schemas.openxmlformats.org/officeDocument/2006/relationships/image" Target="../media/image4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7.jpg"/><Relationship Id="rId4" Type="http://schemas.openxmlformats.org/officeDocument/2006/relationships/image" Target="../media/image2.jpg"/><Relationship Id="rId5" Type="http://schemas.openxmlformats.org/officeDocument/2006/relationships/image" Target="../media/image5.jpg"/><Relationship Id="rId6" Type="http://schemas.openxmlformats.org/officeDocument/2006/relationships/image" Target="../media/image3.jpg"/><Relationship Id="rId7" Type="http://schemas.openxmlformats.org/officeDocument/2006/relationships/image" Target="../media/image4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5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1.jpg"/><Relationship Id="rId7" Type="http://schemas.openxmlformats.org/officeDocument/2006/relationships/image" Target="../media/image8.jpg"/><Relationship Id="rId8" Type="http://schemas.openxmlformats.org/officeDocument/2006/relationships/image" Target="../media/image6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9" Type="http://schemas.openxmlformats.org/officeDocument/2006/relationships/image" Target="../media/image8.jpg"/><Relationship Id="rId5" Type="http://schemas.openxmlformats.org/officeDocument/2006/relationships/image" Target="../media/image2.jpg"/><Relationship Id="rId6" Type="http://schemas.openxmlformats.org/officeDocument/2006/relationships/image" Target="../media/image5.jpg"/><Relationship Id="rId7" Type="http://schemas.openxmlformats.org/officeDocument/2006/relationships/image" Target="../media/image7.jpg"/><Relationship Id="rId8" Type="http://schemas.openxmlformats.org/officeDocument/2006/relationships/image" Target="../media/image6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9" Type="http://schemas.openxmlformats.org/officeDocument/2006/relationships/image" Target="../media/image8.jpg"/><Relationship Id="rId5" Type="http://schemas.openxmlformats.org/officeDocument/2006/relationships/image" Target="../media/image2.jpg"/><Relationship Id="rId6" Type="http://schemas.openxmlformats.org/officeDocument/2006/relationships/image" Target="../media/image5.jpg"/><Relationship Id="rId7" Type="http://schemas.openxmlformats.org/officeDocument/2006/relationships/image" Target="../media/image7.jpg"/><Relationship Id="rId8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3.jpg"/><Relationship Id="rId5" Type="http://schemas.openxmlformats.org/officeDocument/2006/relationships/image" Target="../media/image6.jpg"/><Relationship Id="rId6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5.jpg"/><Relationship Id="rId5" Type="http://schemas.openxmlformats.org/officeDocument/2006/relationships/image" Target="../media/image4.jpg"/><Relationship Id="rId6" Type="http://schemas.openxmlformats.org/officeDocument/2006/relationships/image" Target="../media/image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Relationship Id="rId4" Type="http://schemas.openxmlformats.org/officeDocument/2006/relationships/image" Target="../media/image4.jpg"/><Relationship Id="rId5" Type="http://schemas.openxmlformats.org/officeDocument/2006/relationships/image" Target="../media/image8.jpg"/><Relationship Id="rId6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Relationship Id="rId4" Type="http://schemas.openxmlformats.org/officeDocument/2006/relationships/image" Target="../media/image4.jpg"/><Relationship Id="rId5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Relationship Id="rId4" Type="http://schemas.openxmlformats.org/officeDocument/2006/relationships/image" Target="../media/image4.jpg"/><Relationship Id="rId5" Type="http://schemas.openxmlformats.org/officeDocument/2006/relationships/image" Target="../media/image2.jpg"/><Relationship Id="rId6" Type="http://schemas.openxmlformats.org/officeDocument/2006/relationships/image" Target="../media/image7.jpg"/><Relationship Id="rId7" Type="http://schemas.openxmlformats.org/officeDocument/2006/relationships/image" Target="../media/image8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2.jpg"/><Relationship Id="rId7" Type="http://schemas.openxmlformats.org/officeDocument/2006/relationships/image" Target="../media/image8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g"/><Relationship Id="rId4" Type="http://schemas.openxmlformats.org/officeDocument/2006/relationships/image" Target="../media/image2.jpg"/><Relationship Id="rId5" Type="http://schemas.openxmlformats.org/officeDocument/2006/relationships/image" Target="../media/image5.jpg"/><Relationship Id="rId6" Type="http://schemas.openxmlformats.org/officeDocument/2006/relationships/image" Target="../media/image8.jpg"/><Relationship Id="rId7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4013" y="283713"/>
            <a:ext cx="1076356" cy="1024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95325" y="3109850"/>
            <a:ext cx="1125075" cy="1044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95325" y="332323"/>
            <a:ext cx="1235052" cy="112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05350" y="3162074"/>
            <a:ext cx="1125075" cy="10780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682585" y="3069650"/>
            <a:ext cx="1125075" cy="1058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742100" y="2938650"/>
            <a:ext cx="1515350" cy="138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40050" y="3107050"/>
            <a:ext cx="1125075" cy="1049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14125" y="380812"/>
            <a:ext cx="986125" cy="9274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4338" y="3768025"/>
            <a:ext cx="901375" cy="8477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1925" y="3768038"/>
            <a:ext cx="901369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75100" y="1160861"/>
            <a:ext cx="829300" cy="755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94700" y="1160875"/>
            <a:ext cx="829303" cy="7946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3" name="Google Shape;153;p22"/>
          <p:cNvGraphicFramePr/>
          <p:nvPr/>
        </p:nvGraphicFramePr>
        <p:xfrm>
          <a:off x="275450" y="22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932175"/>
                <a:gridCol w="1036925"/>
                <a:gridCol w="1097700"/>
                <a:gridCol w="1005450"/>
                <a:gridCol w="918725"/>
                <a:gridCol w="1202950"/>
                <a:gridCol w="1109375"/>
                <a:gridCol w="1006550"/>
              </a:tblGrid>
              <a:tr h="609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I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like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fairtrade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because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it gives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</a:t>
                      </a:r>
                      <a:r>
                        <a:rPr lang="en-GB"/>
                        <a:t>ore money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t</a:t>
                      </a:r>
                      <a:r>
                        <a:rPr lang="en-GB"/>
                        <a:t>o spend.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54" name="Google Shape;154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75450" y="1148252"/>
            <a:ext cx="829300" cy="780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324375" y="1143700"/>
            <a:ext cx="829300" cy="7893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489650" y="1148313"/>
            <a:ext cx="829300" cy="780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78350" y="1160863"/>
            <a:ext cx="788083" cy="755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42175" y="1160874"/>
            <a:ext cx="829300" cy="755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764625" y="3768050"/>
            <a:ext cx="901350" cy="836599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2"/>
          <p:cNvSpPr txBox="1"/>
          <p:nvPr/>
        </p:nvSpPr>
        <p:spPr>
          <a:xfrm>
            <a:off x="488950" y="272700"/>
            <a:ext cx="324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BOYS Sentence - Year 2</a:t>
            </a:r>
            <a:endParaRPr/>
          </a:p>
        </p:txBody>
      </p:sp>
      <p:pic>
        <p:nvPicPr>
          <p:cNvPr id="161" name="Google Shape;161;p2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425813" y="1143700"/>
            <a:ext cx="829300" cy="7893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6774" y="1199125"/>
            <a:ext cx="802975" cy="755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07325" y="1199150"/>
            <a:ext cx="802968" cy="75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30225" y="1203724"/>
            <a:ext cx="788104" cy="7551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9" name="Google Shape;169;p23"/>
          <p:cNvGraphicFramePr/>
          <p:nvPr/>
        </p:nvGraphicFramePr>
        <p:xfrm>
          <a:off x="275450" y="22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1204750"/>
                <a:gridCol w="1204750"/>
                <a:gridCol w="1204750"/>
                <a:gridCol w="1044900"/>
                <a:gridCol w="1007275"/>
                <a:gridCol w="1091925"/>
                <a:gridCol w="1674900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It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was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 </a:t>
                      </a:r>
                      <a:r>
                        <a:rPr lang="en-GB"/>
                        <a:t>frightful,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frosty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and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freezing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day.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70" name="Google Shape;170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00100" y="1199161"/>
            <a:ext cx="829300" cy="755163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23"/>
          <p:cNvSpPr txBox="1"/>
          <p:nvPr/>
        </p:nvSpPr>
        <p:spPr>
          <a:xfrm>
            <a:off x="479550" y="263275"/>
            <a:ext cx="5619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List sentence - Year 2</a:t>
            </a:r>
            <a:endParaRPr/>
          </a:p>
        </p:txBody>
      </p:sp>
      <p:pic>
        <p:nvPicPr>
          <p:cNvPr id="172" name="Google Shape;172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998250" y="1199150"/>
            <a:ext cx="802975" cy="7643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9175" y="1223475"/>
            <a:ext cx="802968" cy="75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7175" y="1266925"/>
            <a:ext cx="802975" cy="7312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600" y="1199149"/>
            <a:ext cx="788104" cy="7551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0" name="Google Shape;180;p24"/>
          <p:cNvGraphicFramePr/>
          <p:nvPr/>
        </p:nvGraphicFramePr>
        <p:xfrm>
          <a:off x="275450" y="22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1058125"/>
                <a:gridCol w="1293200"/>
                <a:gridCol w="1161550"/>
                <a:gridCol w="1480875"/>
                <a:gridCol w="1796325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Running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Tom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almost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tripped over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his shoes.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81" name="Google Shape;18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45150" y="1285486"/>
            <a:ext cx="829300" cy="755163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24"/>
          <p:cNvSpPr txBox="1"/>
          <p:nvPr/>
        </p:nvSpPr>
        <p:spPr>
          <a:xfrm>
            <a:off x="479550" y="263275"/>
            <a:ext cx="2285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Verb Person Sentence</a:t>
            </a:r>
            <a:endParaRPr/>
          </a:p>
        </p:txBody>
      </p:sp>
      <p:pic>
        <p:nvPicPr>
          <p:cNvPr id="183" name="Google Shape;183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26400" y="1209479"/>
            <a:ext cx="802975" cy="75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821588" y="1228413"/>
            <a:ext cx="802975" cy="7452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6775" y="1247850"/>
            <a:ext cx="762650" cy="7307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0" name="Google Shape;190;p25"/>
          <p:cNvGraphicFramePr/>
          <p:nvPr/>
        </p:nvGraphicFramePr>
        <p:xfrm>
          <a:off x="275450" y="22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1053725"/>
                <a:gridCol w="1287825"/>
                <a:gridCol w="1400200"/>
                <a:gridCol w="1156825"/>
                <a:gridCol w="1863325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She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sang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soulfully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and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mournfully.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91" name="Google Shape;191;p25"/>
          <p:cNvSpPr txBox="1"/>
          <p:nvPr/>
        </p:nvSpPr>
        <p:spPr>
          <a:xfrm>
            <a:off x="479550" y="263275"/>
            <a:ext cx="2285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Double ly sentence</a:t>
            </a:r>
            <a:endParaRPr/>
          </a:p>
        </p:txBody>
      </p:sp>
      <p:pic>
        <p:nvPicPr>
          <p:cNvPr id="192" name="Google Shape;19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975" y="1235492"/>
            <a:ext cx="802975" cy="75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46450" y="1290400"/>
            <a:ext cx="802975" cy="7452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09450" y="1297662"/>
            <a:ext cx="762650" cy="7307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75213" y="1299900"/>
            <a:ext cx="802975" cy="7452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23775" y="1280888"/>
            <a:ext cx="802975" cy="7643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84863" y="1080275"/>
            <a:ext cx="1076356" cy="1024525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26"/>
          <p:cNvSpPr txBox="1"/>
          <p:nvPr/>
        </p:nvSpPr>
        <p:spPr>
          <a:xfrm>
            <a:off x="526575" y="253875"/>
            <a:ext cx="80490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/>
              <a:t>‘If’ sentence (won’t particularly work but you can use the joining card to highlight all the 4 conjunctions.</a:t>
            </a:r>
            <a:endParaRPr sz="1300"/>
          </a:p>
        </p:txBody>
      </p:sp>
      <p:pic>
        <p:nvPicPr>
          <p:cNvPr id="203" name="Google Shape;20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7525" y="1080275"/>
            <a:ext cx="1076356" cy="1024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9300" y="1080275"/>
            <a:ext cx="1076356" cy="1024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92200" y="1080275"/>
            <a:ext cx="1076356" cy="102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" name="Google Shape;210;p27"/>
          <p:cNvGraphicFramePr/>
          <p:nvPr/>
        </p:nvGraphicFramePr>
        <p:xfrm>
          <a:off x="275450" y="1901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1053725"/>
                <a:gridCol w="1287825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Everything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stopped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11" name="Google Shape;211;p27"/>
          <p:cNvSpPr txBox="1"/>
          <p:nvPr/>
        </p:nvSpPr>
        <p:spPr>
          <a:xfrm>
            <a:off x="479550" y="263275"/>
            <a:ext cx="8115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Short Sentences - </a:t>
            </a:r>
            <a:r>
              <a:rPr lang="en-GB" sz="1100"/>
              <a:t>any card combination will work but by using just one or two cards you’re </a:t>
            </a:r>
            <a:r>
              <a:rPr lang="en-GB" sz="1100"/>
              <a:t>demonstrating</a:t>
            </a:r>
            <a:r>
              <a:rPr lang="en-GB" sz="1100"/>
              <a:t> that it’s short</a:t>
            </a:r>
            <a:endParaRPr sz="1100"/>
          </a:p>
        </p:txBody>
      </p:sp>
      <p:pic>
        <p:nvPicPr>
          <p:cNvPr id="212" name="Google Shape;21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8250" y="1012262"/>
            <a:ext cx="762650" cy="7307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6150" y="965025"/>
            <a:ext cx="802975" cy="731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6150" y="2657517"/>
            <a:ext cx="802975" cy="755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8250" y="2669887"/>
            <a:ext cx="762650" cy="73078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16" name="Google Shape;216;p27"/>
          <p:cNvGraphicFramePr/>
          <p:nvPr/>
        </p:nvGraphicFramePr>
        <p:xfrm>
          <a:off x="275450" y="3559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1053725"/>
                <a:gridCol w="1287825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She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screamed!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217" name="Google Shape;217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85800" y="1012050"/>
            <a:ext cx="802975" cy="7311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18" name="Google Shape;218;p27"/>
          <p:cNvGraphicFramePr/>
          <p:nvPr/>
        </p:nvGraphicFramePr>
        <p:xfrm>
          <a:off x="5768088" y="1901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14384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Silence...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Google Shape;22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2500" y="1512825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8500" y="1523159"/>
            <a:ext cx="691000" cy="629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11400" y="1506688"/>
            <a:ext cx="691000" cy="66216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26" name="Google Shape;226;p28"/>
          <p:cNvGraphicFramePr/>
          <p:nvPr/>
        </p:nvGraphicFramePr>
        <p:xfrm>
          <a:off x="275450" y="22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846325"/>
                <a:gridCol w="650925"/>
                <a:gridCol w="920775"/>
                <a:gridCol w="855025"/>
                <a:gridCol w="806825"/>
                <a:gridCol w="815150"/>
                <a:gridCol w="973225"/>
                <a:gridCol w="984725"/>
                <a:gridCol w="987875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Mr Twit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was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 dirty,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horrible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man,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with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and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 long,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soggy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beard.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27" name="Google Shape;227;p28"/>
          <p:cNvSpPr txBox="1"/>
          <p:nvPr/>
        </p:nvSpPr>
        <p:spPr>
          <a:xfrm>
            <a:off x="432550" y="300900"/>
            <a:ext cx="362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4</a:t>
            </a:r>
            <a:r>
              <a:rPr lang="en-GB"/>
              <a:t>A Sentence - Year 4</a:t>
            </a:r>
            <a:endParaRPr/>
          </a:p>
        </p:txBody>
      </p:sp>
      <p:pic>
        <p:nvPicPr>
          <p:cNvPr id="228" name="Google Shape;22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1900" y="1512812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5750" y="1569237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63175" y="1512837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05837" y="1508923"/>
            <a:ext cx="691000" cy="657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20900" y="1512700"/>
            <a:ext cx="691000" cy="650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92900" y="1579584"/>
            <a:ext cx="691000" cy="629226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28"/>
          <p:cNvSpPr/>
          <p:nvPr/>
        </p:nvSpPr>
        <p:spPr>
          <a:xfrm>
            <a:off x="221050" y="3445438"/>
            <a:ext cx="4052700" cy="667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8"/>
          <p:cNvSpPr/>
          <p:nvPr/>
        </p:nvSpPr>
        <p:spPr>
          <a:xfrm>
            <a:off x="5095600" y="3389675"/>
            <a:ext cx="2991300" cy="667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Google Shape;240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2500" y="1512825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8500" y="1523159"/>
            <a:ext cx="691000" cy="629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11400" y="1506688"/>
            <a:ext cx="691000" cy="66216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43" name="Google Shape;243;p29"/>
          <p:cNvGraphicFramePr/>
          <p:nvPr/>
        </p:nvGraphicFramePr>
        <p:xfrm>
          <a:off x="275450" y="22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846325"/>
                <a:gridCol w="650925"/>
                <a:gridCol w="920775"/>
                <a:gridCol w="855025"/>
                <a:gridCol w="806825"/>
                <a:gridCol w="815150"/>
                <a:gridCol w="973225"/>
                <a:gridCol w="984725"/>
                <a:gridCol w="987875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Mr Twit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was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 dirty,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horrible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man,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with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and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 long,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soggy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beard.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44" name="Google Shape;244;p29"/>
          <p:cNvSpPr txBox="1"/>
          <p:nvPr/>
        </p:nvSpPr>
        <p:spPr>
          <a:xfrm>
            <a:off x="432550" y="300900"/>
            <a:ext cx="362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4A Sentence - Year 4</a:t>
            </a:r>
            <a:endParaRPr/>
          </a:p>
        </p:txBody>
      </p:sp>
      <p:pic>
        <p:nvPicPr>
          <p:cNvPr id="245" name="Google Shape;24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1900" y="1512812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05837" y="1508923"/>
            <a:ext cx="691000" cy="657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2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20900" y="1512700"/>
            <a:ext cx="691000" cy="650157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29"/>
          <p:cNvSpPr/>
          <p:nvPr/>
        </p:nvSpPr>
        <p:spPr>
          <a:xfrm>
            <a:off x="221050" y="3445438"/>
            <a:ext cx="4052700" cy="667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29"/>
          <p:cNvSpPr/>
          <p:nvPr/>
        </p:nvSpPr>
        <p:spPr>
          <a:xfrm>
            <a:off x="5095600" y="3389675"/>
            <a:ext cx="2991300" cy="667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50" name="Google Shape;250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07550" y="1506675"/>
            <a:ext cx="691000" cy="662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2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361800" y="1512663"/>
            <a:ext cx="691000" cy="650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Google Shape;25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03725" y="1576500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09400" y="1518384"/>
            <a:ext cx="691000" cy="629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11400" y="1506688"/>
            <a:ext cx="691000" cy="66216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59" name="Google Shape;259;p30"/>
          <p:cNvGraphicFramePr/>
          <p:nvPr/>
        </p:nvGraphicFramePr>
        <p:xfrm>
          <a:off x="275450" y="22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866575"/>
                <a:gridCol w="666500"/>
                <a:gridCol w="942800"/>
                <a:gridCol w="875475"/>
                <a:gridCol w="1015575"/>
                <a:gridCol w="956875"/>
                <a:gridCol w="935650"/>
              </a:tblGrid>
              <a:tr h="849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Firstly,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I need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help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with</a:t>
                      </a:r>
                      <a:r>
                        <a:rPr lang="en-GB"/>
                        <a:t> my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awesome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birthday party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because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60" name="Google Shape;260;p30"/>
          <p:cNvSpPr txBox="1"/>
          <p:nvPr/>
        </p:nvSpPr>
        <p:spPr>
          <a:xfrm>
            <a:off x="432550" y="300900"/>
            <a:ext cx="362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4A Sentence - Year 4</a:t>
            </a:r>
            <a:endParaRPr/>
          </a:p>
        </p:txBody>
      </p:sp>
      <p:pic>
        <p:nvPicPr>
          <p:cNvPr id="261" name="Google Shape;261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729437" y="1508923"/>
            <a:ext cx="691000" cy="657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3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082900" y="1512700"/>
            <a:ext cx="691000" cy="650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02350" y="1506675"/>
            <a:ext cx="691000" cy="662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3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20876" y="1517038"/>
            <a:ext cx="691025" cy="6414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46812" y="1518373"/>
            <a:ext cx="691000" cy="6577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Google Shape;27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9861" y="1235813"/>
            <a:ext cx="802975" cy="755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450" y="1223475"/>
            <a:ext cx="802968" cy="7551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72" name="Google Shape;272;p31"/>
          <p:cNvGraphicFramePr/>
          <p:nvPr/>
        </p:nvGraphicFramePr>
        <p:xfrm>
          <a:off x="275450" y="22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945150"/>
                <a:gridCol w="1052650"/>
                <a:gridCol w="1182275"/>
                <a:gridCol w="919375"/>
                <a:gridCol w="886300"/>
                <a:gridCol w="886300"/>
                <a:gridCol w="1300025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Excited,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elated,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thrilled,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she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won</a:t>
                      </a:r>
                      <a:endParaRPr/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the dance competition</a:t>
                      </a:r>
                      <a:endParaRPr/>
                    </a:p>
                  </a:txBody>
                  <a:tcPr marT="91425" marB="91425" marR="91425" marL="91425"/>
                </a:tc>
                <a:tc hMerge="1"/>
              </a:tr>
            </a:tbl>
          </a:graphicData>
        </a:graphic>
      </p:graphicFrame>
      <p:pic>
        <p:nvPicPr>
          <p:cNvPr id="273" name="Google Shape;273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99275" y="1260399"/>
            <a:ext cx="829300" cy="755163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31"/>
          <p:cNvSpPr txBox="1"/>
          <p:nvPr/>
        </p:nvSpPr>
        <p:spPr>
          <a:xfrm>
            <a:off x="479550" y="263275"/>
            <a:ext cx="2285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3-ed</a:t>
            </a:r>
            <a:endParaRPr/>
          </a:p>
        </p:txBody>
      </p:sp>
      <p:pic>
        <p:nvPicPr>
          <p:cNvPr id="275" name="Google Shape;27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60150" y="1248025"/>
            <a:ext cx="802968" cy="75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30450" y="1247854"/>
            <a:ext cx="802975" cy="75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98563" y="1272587"/>
            <a:ext cx="762650" cy="7307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6450" y="106750"/>
            <a:ext cx="2707325" cy="254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26575" y="243656"/>
            <a:ext cx="2586300" cy="247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15675" y="302975"/>
            <a:ext cx="2656341" cy="241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20125" y="2692736"/>
            <a:ext cx="2586300" cy="23666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Google Shape;282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09250" y="1316799"/>
            <a:ext cx="829300" cy="755163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Google Shape;283;p32"/>
          <p:cNvSpPr txBox="1"/>
          <p:nvPr/>
        </p:nvSpPr>
        <p:spPr>
          <a:xfrm>
            <a:off x="479550" y="263275"/>
            <a:ext cx="22851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Emotion word, comma sentences</a:t>
            </a:r>
            <a:endParaRPr/>
          </a:p>
        </p:txBody>
      </p:sp>
      <p:pic>
        <p:nvPicPr>
          <p:cNvPr id="284" name="Google Shape;284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82187" y="1236392"/>
            <a:ext cx="802975" cy="75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39288" y="1328987"/>
            <a:ext cx="762650" cy="7307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3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5425" y="1284050"/>
            <a:ext cx="762625" cy="707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1" name="Google Shape;291;p33"/>
          <p:cNvGraphicFramePr/>
          <p:nvPr/>
        </p:nvGraphicFramePr>
        <p:xfrm>
          <a:off x="275450" y="22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999300"/>
                <a:gridCol w="767375"/>
                <a:gridCol w="871275"/>
                <a:gridCol w="1585850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The rain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wept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down 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the window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292" name="Google Shape;29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4925" y="1392049"/>
            <a:ext cx="829300" cy="755163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p33"/>
          <p:cNvSpPr txBox="1"/>
          <p:nvPr/>
        </p:nvSpPr>
        <p:spPr>
          <a:xfrm>
            <a:off x="479550" y="263275"/>
            <a:ext cx="78987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300"/>
              </a:spcBef>
              <a:spcAft>
                <a:spcPts val="300"/>
              </a:spcAft>
              <a:buNone/>
            </a:pPr>
            <a:r>
              <a:rPr b="1" lang="en-GB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Personification of weather sentences - not sure if this one will work as CS but here is an example.</a:t>
            </a:r>
            <a:endParaRPr/>
          </a:p>
        </p:txBody>
      </p:sp>
      <p:pic>
        <p:nvPicPr>
          <p:cNvPr id="294" name="Google Shape;294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74738" y="1404237"/>
            <a:ext cx="762650" cy="7307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07900" y="1404225"/>
            <a:ext cx="762625" cy="707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84825" y="1404225"/>
            <a:ext cx="762625" cy="6944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" name="Google Shape;301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2500" y="1512825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8500" y="1523159"/>
            <a:ext cx="691000" cy="629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11400" y="1506688"/>
            <a:ext cx="691000" cy="66216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04" name="Google Shape;304;p34"/>
          <p:cNvGraphicFramePr/>
          <p:nvPr/>
        </p:nvGraphicFramePr>
        <p:xfrm>
          <a:off x="275450" y="22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846325"/>
                <a:gridCol w="650925"/>
                <a:gridCol w="920775"/>
                <a:gridCol w="855025"/>
                <a:gridCol w="806825"/>
                <a:gridCol w="815150"/>
                <a:gridCol w="973225"/>
                <a:gridCol w="984725"/>
                <a:gridCol w="987875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Mr Twit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was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 dirty,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horrible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man,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with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 long,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soggy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beard.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305" name="Google Shape;305;p34"/>
          <p:cNvSpPr txBox="1"/>
          <p:nvPr/>
        </p:nvSpPr>
        <p:spPr>
          <a:xfrm>
            <a:off x="432550" y="300900"/>
            <a:ext cx="362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4A Sentence - Year 4</a:t>
            </a:r>
            <a:endParaRPr/>
          </a:p>
        </p:txBody>
      </p:sp>
      <p:pic>
        <p:nvPicPr>
          <p:cNvPr id="306" name="Google Shape;306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1900" y="1512812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5750" y="1569237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63175" y="1512837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3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05837" y="1508923"/>
            <a:ext cx="691000" cy="657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3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20900" y="1512700"/>
            <a:ext cx="691000" cy="650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92900" y="1579584"/>
            <a:ext cx="691000" cy="629226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34"/>
          <p:cNvSpPr/>
          <p:nvPr/>
        </p:nvSpPr>
        <p:spPr>
          <a:xfrm>
            <a:off x="237400" y="3098438"/>
            <a:ext cx="8082600" cy="818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" name="Google Shape;317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2500" y="1512825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8500" y="1523159"/>
            <a:ext cx="691000" cy="629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3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11400" y="1506688"/>
            <a:ext cx="691000" cy="66216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20" name="Google Shape;320;p35"/>
          <p:cNvGraphicFramePr/>
          <p:nvPr/>
        </p:nvGraphicFramePr>
        <p:xfrm>
          <a:off x="275450" y="22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846325"/>
                <a:gridCol w="650925"/>
                <a:gridCol w="920775"/>
                <a:gridCol w="855025"/>
                <a:gridCol w="806825"/>
                <a:gridCol w="815150"/>
                <a:gridCol w="973225"/>
                <a:gridCol w="984725"/>
                <a:gridCol w="987875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I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was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 young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funny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girl</a:t>
                      </a:r>
                      <a:r>
                        <a:rPr lang="en-GB"/>
                        <a:t>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with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long,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brown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hair</a:t>
                      </a:r>
                      <a:r>
                        <a:rPr lang="en-GB"/>
                        <a:t>.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321" name="Google Shape;321;p35"/>
          <p:cNvSpPr txBox="1"/>
          <p:nvPr/>
        </p:nvSpPr>
        <p:spPr>
          <a:xfrm>
            <a:off x="432550" y="300900"/>
            <a:ext cx="362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4A Sentence - Year 4</a:t>
            </a:r>
            <a:endParaRPr/>
          </a:p>
        </p:txBody>
      </p:sp>
      <p:pic>
        <p:nvPicPr>
          <p:cNvPr id="322" name="Google Shape;322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1900" y="1512812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5750" y="1569237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63175" y="1512837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3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05837" y="1508923"/>
            <a:ext cx="691000" cy="657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3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20900" y="1512700"/>
            <a:ext cx="691000" cy="650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92900" y="1579584"/>
            <a:ext cx="691000" cy="629226"/>
          </a:xfrm>
          <a:prstGeom prst="rect">
            <a:avLst/>
          </a:prstGeom>
          <a:noFill/>
          <a:ln>
            <a:noFill/>
          </a:ln>
        </p:spPr>
      </p:pic>
      <p:sp>
        <p:nvSpPr>
          <p:cNvPr id="328" name="Google Shape;328;p35"/>
          <p:cNvSpPr/>
          <p:nvPr/>
        </p:nvSpPr>
        <p:spPr>
          <a:xfrm>
            <a:off x="237400" y="3098438"/>
            <a:ext cx="8082600" cy="818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3" name="Google Shape;333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51950" y="1506688"/>
            <a:ext cx="691000" cy="66216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34" name="Google Shape;334;p36"/>
          <p:cNvGraphicFramePr/>
          <p:nvPr/>
        </p:nvGraphicFramePr>
        <p:xfrm>
          <a:off x="275450" y="22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846325"/>
                <a:gridCol w="650925"/>
                <a:gridCol w="920775"/>
                <a:gridCol w="855025"/>
                <a:gridCol w="806825"/>
                <a:gridCol w="815150"/>
                <a:gridCol w="973225"/>
                <a:gridCol w="984725"/>
                <a:gridCol w="987875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Ages ago,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I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studied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East Peckham Primary</a:t>
                      </a:r>
                      <a:r>
                        <a:rPr lang="en-GB" sz="1000"/>
                        <a:t>,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where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I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loved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reading</a:t>
                      </a:r>
                      <a:r>
                        <a:rPr lang="en-GB"/>
                        <a:t>.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335" name="Google Shape;335;p36"/>
          <p:cNvSpPr txBox="1"/>
          <p:nvPr/>
        </p:nvSpPr>
        <p:spPr>
          <a:xfrm>
            <a:off x="432550" y="300900"/>
            <a:ext cx="362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4A Sentence - Year 4</a:t>
            </a:r>
            <a:endParaRPr/>
          </a:p>
        </p:txBody>
      </p:sp>
      <p:pic>
        <p:nvPicPr>
          <p:cNvPr id="336" name="Google Shape;336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0225" y="1508935"/>
            <a:ext cx="691000" cy="657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3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11400" y="1512713"/>
            <a:ext cx="691000" cy="650157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Google Shape;338;p36"/>
          <p:cNvSpPr/>
          <p:nvPr/>
        </p:nvSpPr>
        <p:spPr>
          <a:xfrm>
            <a:off x="237400" y="3098438"/>
            <a:ext cx="8082600" cy="818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39" name="Google Shape;339;p3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58650" y="1533000"/>
            <a:ext cx="653244" cy="60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3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626437" y="1537075"/>
            <a:ext cx="653250" cy="5977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25925" y="1508948"/>
            <a:ext cx="691000" cy="657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3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99288" y="1569100"/>
            <a:ext cx="691000" cy="650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3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336500" y="1573510"/>
            <a:ext cx="691000" cy="6413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9500" y="1563088"/>
            <a:ext cx="691000" cy="662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9" name="Google Shape;349;p37"/>
          <p:cNvGraphicFramePr/>
          <p:nvPr/>
        </p:nvGraphicFramePr>
        <p:xfrm>
          <a:off x="275450" y="22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958675"/>
                <a:gridCol w="1344525"/>
                <a:gridCol w="917500"/>
                <a:gridCol w="967250"/>
                <a:gridCol w="1576250"/>
                <a:gridCol w="1269600"/>
                <a:gridCol w="975225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Walking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in the bush 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she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stopped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at the sight of the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blood thirsty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zombie.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350" name="Google Shape;350;p37"/>
          <p:cNvSpPr txBox="1"/>
          <p:nvPr/>
        </p:nvSpPr>
        <p:spPr>
          <a:xfrm>
            <a:off x="432550" y="300900"/>
            <a:ext cx="36297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-ing, -ed sentences</a:t>
            </a:r>
            <a:endParaRPr/>
          </a:p>
        </p:txBody>
      </p:sp>
      <p:pic>
        <p:nvPicPr>
          <p:cNvPr id="351" name="Google Shape;351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43112" y="1565348"/>
            <a:ext cx="691000" cy="657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51650" y="1569113"/>
            <a:ext cx="691000" cy="650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51525" y="1516559"/>
            <a:ext cx="691000" cy="629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p3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01513" y="1563125"/>
            <a:ext cx="691000" cy="662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3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264400" y="1569225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p3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201550" y="619638"/>
            <a:ext cx="656745" cy="609575"/>
          </a:xfrm>
          <a:prstGeom prst="rect">
            <a:avLst/>
          </a:prstGeom>
          <a:noFill/>
          <a:ln>
            <a:noFill/>
          </a:ln>
        </p:spPr>
      </p:pic>
      <p:sp>
        <p:nvSpPr>
          <p:cNvPr id="357" name="Google Shape;357;p37"/>
          <p:cNvSpPr/>
          <p:nvPr/>
        </p:nvSpPr>
        <p:spPr>
          <a:xfrm>
            <a:off x="275450" y="3403975"/>
            <a:ext cx="8082600" cy="650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58" name="Google Shape;358;p3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412050" y="256513"/>
            <a:ext cx="690975" cy="6322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p3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938650" y="1569225"/>
            <a:ext cx="691000" cy="64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4" name="Google Shape;364;p38"/>
          <p:cNvGraphicFramePr/>
          <p:nvPr/>
        </p:nvGraphicFramePr>
        <p:xfrm>
          <a:off x="275450" y="22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958675"/>
                <a:gridCol w="1344525"/>
                <a:gridCol w="917500"/>
                <a:gridCol w="967250"/>
                <a:gridCol w="1576250"/>
                <a:gridCol w="1269600"/>
                <a:gridCol w="975225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Walking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in the bush 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she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stopped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at the sight of the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blood thirsty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zombie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365" name="Google Shape;365;p38"/>
          <p:cNvSpPr txBox="1"/>
          <p:nvPr/>
        </p:nvSpPr>
        <p:spPr>
          <a:xfrm>
            <a:off x="432550" y="300900"/>
            <a:ext cx="36297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-ing, -ed sentences</a:t>
            </a:r>
            <a:endParaRPr/>
          </a:p>
        </p:txBody>
      </p:sp>
      <p:pic>
        <p:nvPicPr>
          <p:cNvPr id="366" name="Google Shape;366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43112" y="1565348"/>
            <a:ext cx="691000" cy="657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51650" y="1569113"/>
            <a:ext cx="691000" cy="650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3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51525" y="1516559"/>
            <a:ext cx="691000" cy="629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3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01513" y="1563125"/>
            <a:ext cx="691000" cy="662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3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264400" y="1569225"/>
            <a:ext cx="691000" cy="6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3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201550" y="619638"/>
            <a:ext cx="656745" cy="609575"/>
          </a:xfrm>
          <a:prstGeom prst="rect">
            <a:avLst/>
          </a:prstGeom>
          <a:noFill/>
          <a:ln>
            <a:noFill/>
          </a:ln>
        </p:spPr>
      </p:pic>
      <p:sp>
        <p:nvSpPr>
          <p:cNvPr id="372" name="Google Shape;372;p38"/>
          <p:cNvSpPr/>
          <p:nvPr/>
        </p:nvSpPr>
        <p:spPr>
          <a:xfrm>
            <a:off x="275450" y="3403975"/>
            <a:ext cx="8082600" cy="650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73" name="Google Shape;373;p3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412050" y="256513"/>
            <a:ext cx="690975" cy="6322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3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938650" y="1569225"/>
            <a:ext cx="691000" cy="64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8950" y="243650"/>
            <a:ext cx="2412000" cy="2250782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30802" y="273302"/>
            <a:ext cx="2302303" cy="2191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25950" y="332975"/>
            <a:ext cx="2412000" cy="2238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88950" y="2571756"/>
            <a:ext cx="2516376" cy="236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6351" y="859247"/>
            <a:ext cx="1459746" cy="132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2175" y="859248"/>
            <a:ext cx="1387225" cy="1329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4925" y="2854525"/>
            <a:ext cx="1387225" cy="130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99325" y="800825"/>
            <a:ext cx="1387225" cy="12694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48875" y="838663"/>
            <a:ext cx="986125" cy="94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31400" y="822963"/>
            <a:ext cx="1037650" cy="976292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7"/>
          <p:cNvSpPr txBox="1"/>
          <p:nvPr/>
        </p:nvSpPr>
        <p:spPr>
          <a:xfrm>
            <a:off x="549100" y="179300"/>
            <a:ext cx="799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Simple Sentence</a:t>
            </a:r>
            <a:r>
              <a:rPr lang="en-GB"/>
              <a:t> - Year R and Year 1 </a:t>
            </a:r>
            <a:r>
              <a:rPr lang="en-GB" sz="900"/>
              <a:t>(it is okay to swap where and what - movement verbs tend to use where)</a:t>
            </a:r>
            <a:endParaRPr sz="900"/>
          </a:p>
        </p:txBody>
      </p:sp>
      <p:graphicFrame>
        <p:nvGraphicFramePr>
          <p:cNvPr id="93" name="Google Shape;93;p17"/>
          <p:cNvGraphicFramePr/>
          <p:nvPr/>
        </p:nvGraphicFramePr>
        <p:xfrm>
          <a:off x="471825" y="2042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2598225"/>
                <a:gridCol w="2902050"/>
                <a:gridCol w="2575275"/>
              </a:tblGrid>
              <a:tr h="1036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94" name="Google Shape;9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157650" y="0"/>
            <a:ext cx="930800" cy="85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21525" y="901300"/>
            <a:ext cx="986125" cy="8979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02375" y="791425"/>
            <a:ext cx="986125" cy="94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94400" y="760025"/>
            <a:ext cx="1037650" cy="9762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54768" y="838650"/>
            <a:ext cx="1037657" cy="944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8"/>
          <p:cNvSpPr txBox="1"/>
          <p:nvPr/>
        </p:nvSpPr>
        <p:spPr>
          <a:xfrm>
            <a:off x="549100" y="179300"/>
            <a:ext cx="7838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Simple Sentence</a:t>
            </a:r>
            <a:r>
              <a:rPr lang="en-GB"/>
              <a:t> - Year R and Year 1 </a:t>
            </a:r>
            <a:r>
              <a:rPr lang="en-GB" sz="800"/>
              <a:t>(using picture). Lots of oral rehearsal are they getting the little words; is and the?</a:t>
            </a:r>
            <a:endParaRPr sz="800"/>
          </a:p>
        </p:txBody>
      </p:sp>
      <p:graphicFrame>
        <p:nvGraphicFramePr>
          <p:cNvPr id="104" name="Google Shape;104;p18"/>
          <p:cNvGraphicFramePr/>
          <p:nvPr/>
        </p:nvGraphicFramePr>
        <p:xfrm>
          <a:off x="708025" y="2042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1750300"/>
                <a:gridCol w="2113675"/>
                <a:gridCol w="17718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01575" y="861400"/>
            <a:ext cx="986125" cy="94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10375" y="845700"/>
            <a:ext cx="1037650" cy="9762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38493" y="861400"/>
            <a:ext cx="1037657" cy="94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97313" y="870125"/>
            <a:ext cx="986125" cy="927439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9"/>
          <p:cNvSpPr txBox="1"/>
          <p:nvPr/>
        </p:nvSpPr>
        <p:spPr>
          <a:xfrm>
            <a:off x="549100" y="179300"/>
            <a:ext cx="7710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1A Sentence - Year R and Year 1 (if it’s a travelling verb it normally goes to where)</a:t>
            </a:r>
            <a:endParaRPr/>
          </a:p>
        </p:txBody>
      </p:sp>
      <p:pic>
        <p:nvPicPr>
          <p:cNvPr id="114" name="Google Shape;114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879575" y="3948450"/>
            <a:ext cx="1037995" cy="9498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5" name="Google Shape;115;p19"/>
          <p:cNvGraphicFramePr/>
          <p:nvPr/>
        </p:nvGraphicFramePr>
        <p:xfrm>
          <a:off x="952500" y="2381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The girl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drew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 red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door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116" name="Google Shape;116;p19"/>
          <p:cNvGraphicFramePr/>
          <p:nvPr/>
        </p:nvGraphicFramePr>
        <p:xfrm>
          <a:off x="1020925" y="3268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The girl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sailed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to the huge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castle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27725" y="1073675"/>
            <a:ext cx="1125075" cy="1044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60725" y="1019325"/>
            <a:ext cx="1125075" cy="10585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26100" y="1048887"/>
            <a:ext cx="1043047" cy="999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96625" y="1073675"/>
            <a:ext cx="1043050" cy="949828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20"/>
          <p:cNvSpPr txBox="1"/>
          <p:nvPr/>
        </p:nvSpPr>
        <p:spPr>
          <a:xfrm>
            <a:off x="549100" y="212900"/>
            <a:ext cx="810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‘ly Sentence’ - Year 2 - where or what to end, depending on the sentence</a:t>
            </a:r>
            <a:endParaRPr/>
          </a:p>
        </p:txBody>
      </p:sp>
      <p:graphicFrame>
        <p:nvGraphicFramePr>
          <p:cNvPr id="126" name="Google Shape;126;p20"/>
          <p:cNvGraphicFramePr/>
          <p:nvPr/>
        </p:nvGraphicFramePr>
        <p:xfrm>
          <a:off x="952500" y="2381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Excitedly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he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baked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</a:t>
                      </a:r>
                      <a:r>
                        <a:rPr lang="en-GB"/>
                        <a:t> cake.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27" name="Google Shape;127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724250" y="3539050"/>
            <a:ext cx="1037995" cy="94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10975" y="1155488"/>
            <a:ext cx="901375" cy="8477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95813" y="1155500"/>
            <a:ext cx="901369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6600" y="1141575"/>
            <a:ext cx="930950" cy="875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7100" y="1141575"/>
            <a:ext cx="930950" cy="875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66100" y="1155488"/>
            <a:ext cx="930950" cy="847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39863" y="1172075"/>
            <a:ext cx="930950" cy="892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090726" y="3670675"/>
            <a:ext cx="901375" cy="82481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9" name="Google Shape;139;p21"/>
          <p:cNvGraphicFramePr/>
          <p:nvPr/>
        </p:nvGraphicFramePr>
        <p:xfrm>
          <a:off x="275450" y="22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{2EAF2D12-7DDB-48D7-9A74-8414E30CB2CA}</a:tableStyleId>
              </a:tblPr>
              <a:tblGrid>
                <a:gridCol w="1142500"/>
                <a:gridCol w="869600"/>
                <a:gridCol w="1006050"/>
                <a:gridCol w="1061225"/>
                <a:gridCol w="1210025"/>
                <a:gridCol w="1146350"/>
                <a:gridCol w="1226975"/>
                <a:gridCol w="770475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The bright,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radiant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sun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shone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onto the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beautiful,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green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grass.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40" name="Google Shape;140;p21"/>
          <p:cNvSpPr txBox="1"/>
          <p:nvPr/>
        </p:nvSpPr>
        <p:spPr>
          <a:xfrm>
            <a:off x="432550" y="300900"/>
            <a:ext cx="362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2A Sentence - Year 2</a:t>
            </a:r>
            <a:endParaRPr/>
          </a:p>
        </p:txBody>
      </p:sp>
      <p:pic>
        <p:nvPicPr>
          <p:cNvPr id="141" name="Google Shape;141;p2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513625" y="1150375"/>
            <a:ext cx="901375" cy="857974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1"/>
          <p:cNvSpPr/>
          <p:nvPr/>
        </p:nvSpPr>
        <p:spPr>
          <a:xfrm>
            <a:off x="532150" y="3632238"/>
            <a:ext cx="4091700" cy="733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1"/>
          <p:cNvSpPr/>
          <p:nvPr/>
        </p:nvSpPr>
        <p:spPr>
          <a:xfrm>
            <a:off x="4519438" y="3058538"/>
            <a:ext cx="3254100" cy="714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4" name="Google Shape;144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50950" y="1172063"/>
            <a:ext cx="930950" cy="847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